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3"/>
    <p:sldId id="257" r:id="rId4"/>
    <p:sldId id="259" r:id="rId5"/>
    <p:sldId id="320" r:id="rId6"/>
    <p:sldId id="258" r:id="rId7"/>
    <p:sldId id="260" r:id="rId8"/>
    <p:sldId id="262" r:id="rId9"/>
    <p:sldId id="293" r:id="rId10"/>
    <p:sldId id="261" r:id="rId11"/>
    <p:sldId id="267" r:id="rId12"/>
    <p:sldId id="294" r:id="rId13"/>
    <p:sldId id="269" r:id="rId14"/>
    <p:sldId id="268" r:id="rId15"/>
    <p:sldId id="295" r:id="rId16"/>
    <p:sldId id="274" r:id="rId17"/>
    <p:sldId id="264" r:id="rId18"/>
    <p:sldId id="283" r:id="rId20"/>
    <p:sldId id="265" r:id="rId21"/>
    <p:sldId id="280" r:id="rId22"/>
    <p:sldId id="296" r:id="rId23"/>
    <p:sldId id="281" r:id="rId24"/>
    <p:sldId id="284" r:id="rId25"/>
    <p:sldId id="282" r:id="rId26"/>
    <p:sldId id="291" r:id="rId27"/>
    <p:sldId id="292" r:id="rId28"/>
    <p:sldId id="285" r:id="rId29"/>
    <p:sldId id="286" r:id="rId30"/>
    <p:sldId id="287" r:id="rId31"/>
    <p:sldId id="288" r:id="rId32"/>
    <p:sldId id="289" r:id="rId33"/>
    <p:sldId id="266" r:id="rId34"/>
    <p:sldId id="290" r:id="rId35"/>
    <p:sldId id="276"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1E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0000"/>
          </a:solidFill>
        </p:spPr>
        <p:txBody>
          <a:bodyPr/>
          <a:lstStyle/>
          <a:p>
            <a:r>
              <a:rPr lang="en-US" dirty="0"/>
              <a:t>Sistem de monitorizare IoT al parametriilor biologici</a:t>
            </a:r>
            <a:endParaRPr lang="en-US" dirty="0"/>
          </a:p>
        </p:txBody>
      </p:sp>
      <p:sp>
        <p:nvSpPr>
          <p:cNvPr id="3" name="Subtitle 2"/>
          <p:cNvSpPr>
            <a:spLocks noGrp="1"/>
          </p:cNvSpPr>
          <p:nvPr>
            <p:ph type="subTitle" idx="1"/>
          </p:nvPr>
        </p:nvSpPr>
        <p:spPr>
          <a:solidFill>
            <a:schemeClr val="accent1">
              <a:lumMod val="60000"/>
              <a:lumOff val="40000"/>
            </a:schemeClr>
          </a:solidFill>
        </p:spPr>
        <p:txBody>
          <a:bodyPr/>
          <a:lstStyle/>
          <a:p>
            <a:r>
              <a:rPr lang="en-US"/>
              <a:t>Andercou Alexandru </a:t>
            </a:r>
            <a:r>
              <a:rPr lang="ro-RO" altLang="en-US"/>
              <a:t>Ștefan</a:t>
            </a:r>
            <a:endParaRPr lang="ro-RO" altLang="en-US"/>
          </a:p>
          <a:p>
            <a:r>
              <a:rPr lang="ro-RO" altLang="en-US"/>
              <a:t>Coord</a:t>
            </a:r>
            <a:r>
              <a:rPr lang="en-US" altLang="ro-RO"/>
              <a:t>onator: </a:t>
            </a:r>
            <a:r>
              <a:rPr lang="ro-RO" altLang="en-US"/>
              <a:t>S.</a:t>
            </a:r>
            <a:r>
              <a:rPr lang="en-US" altLang="ro-RO"/>
              <a:t> </a:t>
            </a:r>
            <a:r>
              <a:rPr lang="ro-RO" altLang="en-US"/>
              <a:t>L.</a:t>
            </a:r>
            <a:r>
              <a:rPr lang="en-US" altLang="ro-RO"/>
              <a:t> Dr.</a:t>
            </a:r>
            <a:r>
              <a:rPr lang="ro-RO" altLang="en-US"/>
              <a:t> Mădălin Ioan Neagu</a:t>
            </a:r>
            <a:endParaRPr lang="ro-RO" altLang="en-US"/>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gradFill>
            <a:gsLst>
              <a:gs pos="0">
                <a:srgbClr val="007BD3"/>
              </a:gs>
              <a:gs pos="100000">
                <a:srgbClr val="034373"/>
              </a:gs>
            </a:gsLst>
            <a:lin scaled="0"/>
          </a:gradFill>
        </p:spPr>
        <p:txBody>
          <a:bodyPr/>
          <a:p>
            <a:r>
              <a:rPr lang="en-US"/>
              <a:t>Backend</a:t>
            </a:r>
            <a:endParaRPr lang="en-US"/>
          </a:p>
        </p:txBody>
      </p:sp>
      <p:sp>
        <p:nvSpPr>
          <p:cNvPr id="3" name="Content Placeholder 2"/>
          <p:cNvSpPr>
            <a:spLocks noGrp="1"/>
          </p:cNvSpPr>
          <p:nvPr>
            <p:ph idx="1"/>
          </p:nvPr>
        </p:nvSpPr>
        <p:spPr>
          <a:xfrm>
            <a:off x="838200" y="1691005"/>
            <a:ext cx="10515600" cy="4486275"/>
          </a:xfrm>
          <a:solidFill>
            <a:srgbClr val="C51E65"/>
          </a:solidFill>
        </p:spPr>
        <p:txBody>
          <a:bodyPr>
            <a:normAutofit fontScale="90000"/>
          </a:bodyPr>
          <a:p>
            <a:r>
              <a:rPr lang="en-US"/>
              <a:t>Java, limbaj OOP</a:t>
            </a:r>
            <a:endParaRPr lang="en-US"/>
          </a:p>
          <a:p>
            <a:r>
              <a:rPr lang="en-US"/>
              <a:t>Maven,pom.xml</a:t>
            </a:r>
            <a:endParaRPr lang="en-US"/>
          </a:p>
          <a:p>
            <a:r>
              <a:rPr lang="en-US"/>
              <a:t>Spring Boot Starter Web </a:t>
            </a:r>
            <a:endParaRPr lang="en-US"/>
          </a:p>
          <a:p>
            <a:r>
              <a:rPr lang="en-US"/>
              <a:t>Spring Boot Starter jdbc</a:t>
            </a:r>
            <a:endParaRPr lang="en-US"/>
          </a:p>
          <a:p>
            <a:r>
              <a:rPr lang="en-US"/>
              <a:t>Spring Boot jpa si orm</a:t>
            </a:r>
            <a:endParaRPr lang="en-US"/>
          </a:p>
          <a:p>
            <a:r>
              <a:rPr lang="en-US"/>
              <a:t>Spring Boot  starter mail</a:t>
            </a:r>
            <a:endParaRPr lang="en-US"/>
          </a:p>
          <a:p>
            <a:r>
              <a:rPr lang="en-US"/>
              <a:t>Spring Boot starter websocket</a:t>
            </a:r>
            <a:endParaRPr lang="en-US"/>
          </a:p>
          <a:p>
            <a:r>
              <a:rPr lang="en-US"/>
              <a:t>Baza de date PostgreSQL</a:t>
            </a:r>
            <a:endParaRPr lang="en-US"/>
          </a:p>
          <a:p>
            <a:r>
              <a:rPr lang="en-US"/>
              <a:t>Arhitectura layered:Controller,Service,Repository, Baza de date</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diagram"/>
          <p:cNvPicPr>
            <a:picLocks noChangeAspect="1"/>
          </p:cNvPicPr>
          <p:nvPr/>
        </p:nvPicPr>
        <p:blipFill>
          <a:blip r:embed="rId1"/>
          <a:stretch>
            <a:fillRect/>
          </a:stretch>
        </p:blipFill>
        <p:spPr>
          <a:xfrm>
            <a:off x="0" y="403860"/>
            <a:ext cx="12192000" cy="60502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35890" y="365125"/>
            <a:ext cx="10515600" cy="1325563"/>
          </a:xfrm>
          <a:gradFill>
            <a:gsLst>
              <a:gs pos="0">
                <a:srgbClr val="14CD68"/>
              </a:gs>
              <a:gs pos="100000">
                <a:srgbClr val="035C7D"/>
              </a:gs>
            </a:gsLst>
            <a:lin scaled="0"/>
          </a:gradFill>
        </p:spPr>
        <p:txBody>
          <a:bodyPr/>
          <a:p>
            <a:r>
              <a:rPr lang="en-US"/>
              <a:t>Arduino</a:t>
            </a:r>
            <a:endParaRPr lang="en-US"/>
          </a:p>
        </p:txBody>
      </p:sp>
      <p:sp>
        <p:nvSpPr>
          <p:cNvPr id="3" name="Content Placeholder 2"/>
          <p:cNvSpPr>
            <a:spLocks noGrp="1"/>
          </p:cNvSpPr>
          <p:nvPr>
            <p:ph idx="1"/>
          </p:nvPr>
        </p:nvSpPr>
        <p:spPr>
          <a:xfrm>
            <a:off x="0" y="1691005"/>
            <a:ext cx="9624695" cy="4351655"/>
          </a:xfrm>
        </p:spPr>
        <p:txBody>
          <a:bodyPr>
            <a:normAutofit lnSpcReduction="20000"/>
          </a:bodyPr>
          <a:p>
            <a:r>
              <a:rPr lang="en-US"/>
              <a:t>Atmega2560 si ESP8266 pentru memorie, conexiuniile periferice si Wi-fi</a:t>
            </a:r>
            <a:endParaRPr lang="en-US"/>
          </a:p>
          <a:p>
            <a:r>
              <a:rPr lang="en-US"/>
              <a:t>Senzor AD8232 pentru puls si ECG</a:t>
            </a:r>
            <a:endParaRPr lang="en-US"/>
          </a:p>
          <a:p>
            <a:r>
              <a:rPr lang="en-US"/>
              <a:t>Senzor DHT pentru temperatura si umiditate</a:t>
            </a:r>
            <a:endParaRPr lang="en-US"/>
          </a:p>
          <a:p>
            <a:r>
              <a:rPr lang="en-US"/>
              <a:t>ArduinoJson pentru serializare si deserializare</a:t>
            </a:r>
            <a:endParaRPr lang="en-US"/>
          </a:p>
          <a:p>
            <a:r>
              <a:rPr lang="en-US"/>
              <a:t>ESP8266HTTPClient pentru requesturi HTTP</a:t>
            </a:r>
            <a:endParaRPr lang="en-US"/>
          </a:p>
          <a:p>
            <a:r>
              <a:rPr lang="en-US"/>
              <a:t>WiFiClient si ESP8266WiFi pentru comunicarea prin WI-fi</a:t>
            </a:r>
            <a:endParaRPr lang="en-US"/>
          </a:p>
          <a:p>
            <a:r>
              <a:rPr lang="en-US"/>
              <a:t>Comunicare Arduino-ESP8266 prin UART si 2 fire digitale</a:t>
            </a:r>
            <a:endParaRPr lang="en-US"/>
          </a:p>
          <a:p>
            <a:r>
              <a:rPr lang="en-US"/>
              <a:t>Comunicare Arduino LCD prin I2C</a:t>
            </a:r>
            <a:endParaRPr lang="en-US"/>
          </a:p>
          <a:p>
            <a:r>
              <a:rPr lang="en-US"/>
              <a:t>Arduino.IDE</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solidFill>
            <a:schemeClr val="accent1">
              <a:lumMod val="75000"/>
            </a:schemeClr>
          </a:solidFill>
        </p:spPr>
        <p:txBody>
          <a:bodyPr/>
          <a:p>
            <a:r>
              <a:rPr lang="en-US"/>
              <a:t>Front-end</a:t>
            </a:r>
            <a:endParaRPr lang="en-US"/>
          </a:p>
        </p:txBody>
      </p:sp>
      <p:sp>
        <p:nvSpPr>
          <p:cNvPr id="3" name="Content Placeholder 2"/>
          <p:cNvSpPr>
            <a:spLocks noGrp="1"/>
          </p:cNvSpPr>
          <p:nvPr>
            <p:ph idx="1"/>
          </p:nvPr>
        </p:nvSpPr>
        <p:spPr>
          <a:xfrm>
            <a:off x="838200" y="1825625"/>
            <a:ext cx="10515600" cy="4599940"/>
          </a:xfrm>
        </p:spPr>
        <p:txBody>
          <a:bodyPr>
            <a:normAutofit fontScale="50000"/>
          </a:bodyPr>
          <a:p>
            <a:r>
              <a:rPr lang="en-US"/>
              <a:t>Angular V14 si NodeJs	</a:t>
            </a:r>
            <a:endParaRPr lang="en-US"/>
          </a:p>
          <a:p>
            <a:r>
              <a:rPr lang="en-US"/>
              <a:t>VsCode</a:t>
            </a:r>
            <a:endParaRPr lang="en-US"/>
          </a:p>
          <a:p>
            <a:r>
              <a:rPr lang="en-US"/>
              <a:t>Highcharts pentru vizualizarea de masuratori </a:t>
            </a:r>
            <a:endParaRPr lang="en-US"/>
          </a:p>
          <a:p>
            <a:r>
              <a:rPr lang="en-US"/>
              <a:t>DataTables ,  pentru datele tabelare</a:t>
            </a:r>
            <a:endParaRPr lang="en-US"/>
          </a:p>
          <a:p>
            <a:r>
              <a:rPr lang="en-US"/>
              <a:t>Directive angular structurale : ngIf,ngFor pentru interfete adaptabile</a:t>
            </a:r>
            <a:endParaRPr lang="en-US"/>
          </a:p>
          <a:p>
            <a:r>
              <a:rPr lang="en-US"/>
              <a:t>Session Storage pentru login si roluri</a:t>
            </a:r>
            <a:endParaRPr lang="en-US"/>
          </a:p>
          <a:p>
            <a:r>
              <a:rPr lang="en-US"/>
              <a:t>Directive angular de tip atribut: ngModel pentru formulare</a:t>
            </a:r>
            <a:endParaRPr lang="en-US"/>
          </a:p>
          <a:p>
            <a:r>
              <a:rPr lang="en-US"/>
              <a:t>Typescript</a:t>
            </a:r>
            <a:endParaRPr lang="en-US"/>
          </a:p>
          <a:p>
            <a:r>
              <a:rPr lang="en-US"/>
              <a:t>SockJs si StompJs pentru WebsSockets</a:t>
            </a:r>
            <a:endParaRPr lang="en-US"/>
          </a:p>
          <a:p>
            <a:r>
              <a:rPr lang="en-US"/>
              <a:t>Arhitectura bazata pe componente si MVC</a:t>
            </a:r>
            <a:endParaRPr lang="en-US"/>
          </a:p>
          <a:p>
            <a:r>
              <a:rPr lang="en-US"/>
              <a:t>Data binding in HTML</a:t>
            </a:r>
            <a:endParaRPr lang="en-US"/>
          </a:p>
          <a:p>
            <a:r>
              <a:rPr lang="en-US"/>
              <a:t>nginx pentru hosting pagina html,dist</a:t>
            </a:r>
            <a:endParaRPr lang="en-US"/>
          </a:p>
          <a:p>
            <a:r>
              <a:rPr lang="en-US"/>
              <a:t>http ,ip si port</a:t>
            </a:r>
            <a:endParaRPr lang="en-US"/>
          </a:p>
          <a:p>
            <a:r>
              <a:rPr lang="en-US"/>
              <a:t>Runtime cofiguration</a:t>
            </a:r>
            <a:endParaRPr lang="en-US"/>
          </a:p>
          <a:p>
            <a:endParaRPr lang="en-US"/>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angularClassDiagram.drawio"/>
          <p:cNvPicPr>
            <a:picLocks noChangeAspect="1"/>
          </p:cNvPicPr>
          <p:nvPr/>
        </p:nvPicPr>
        <p:blipFill>
          <a:blip r:embed="rId1"/>
          <a:stretch>
            <a:fillRect/>
          </a:stretch>
        </p:blipFill>
        <p:spPr>
          <a:xfrm>
            <a:off x="882650" y="365125"/>
            <a:ext cx="10372725" cy="6096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Operatii utilizator implementate</a:t>
            </a:r>
            <a:endParaRPr lang="en-US"/>
          </a:p>
        </p:txBody>
      </p:sp>
      <p:sp>
        <p:nvSpPr>
          <p:cNvPr id="3" name="Content Placeholder 2"/>
          <p:cNvSpPr>
            <a:spLocks noGrp="1"/>
          </p:cNvSpPr>
          <p:nvPr>
            <p:ph idx="1"/>
          </p:nvPr>
        </p:nvSpPr>
        <p:spPr/>
        <p:txBody>
          <a:bodyPr>
            <a:normAutofit fontScale="50000"/>
          </a:bodyPr>
          <a:p>
            <a:r>
              <a:rPr lang="en-US"/>
              <a:t>logare cu animatie de asteptare</a:t>
            </a:r>
            <a:endParaRPr lang="en-US"/>
          </a:p>
          <a:p>
            <a:r>
              <a:rPr lang="en-US"/>
              <a:t>schimbarea parolei cu un cod trimis prin email</a:t>
            </a:r>
            <a:endParaRPr lang="en-US"/>
          </a:p>
          <a:p>
            <a:r>
              <a:rPr lang="en-US"/>
              <a:t>Notificari prin email</a:t>
            </a:r>
            <a:endParaRPr lang="en-US"/>
          </a:p>
          <a:p>
            <a:r>
              <a:rPr lang="en-US"/>
              <a:t>Afisarea datelor in functie de o data calendaristica in grafice</a:t>
            </a:r>
            <a:endParaRPr lang="en-US"/>
          </a:p>
          <a:p>
            <a:r>
              <a:rPr lang="en-US"/>
              <a:t>Date statistice pentru masuratoriile afisate</a:t>
            </a:r>
            <a:endParaRPr lang="en-US"/>
          </a:p>
          <a:p>
            <a:r>
              <a:rPr lang="en-US"/>
              <a:t>Afisarea notite si tratamente scrise la asistenti</a:t>
            </a:r>
            <a:endParaRPr lang="en-US"/>
          </a:p>
          <a:p>
            <a:r>
              <a:rPr lang="en-US"/>
              <a:t>Asistentii pot prioritiza bolnavii si a asigna si dezasigna bolnavii de care sunt responsabili</a:t>
            </a:r>
            <a:endParaRPr lang="en-US"/>
          </a:p>
          <a:p>
            <a:r>
              <a:rPr lang="en-US"/>
              <a:t>Asistentii p[ot vedea si modifica unele date ale pacientiilor</a:t>
            </a:r>
            <a:endParaRPr lang="en-US"/>
          </a:p>
          <a:p>
            <a:r>
              <a:rPr lang="en-US"/>
              <a:t>Pacientii au afisate date de contact pentru asistenti si administratori</a:t>
            </a:r>
            <a:endParaRPr lang="en-US"/>
          </a:p>
          <a:p>
            <a:r>
              <a:rPr lang="en-US"/>
              <a:t>Pacientii si asistentii pot primi notoificari pentru masuratori in</a:t>
            </a:r>
            <a:endParaRPr lang="en-US"/>
          </a:p>
          <a:p>
            <a:r>
              <a:rPr lang="en-US"/>
              <a:t>afara a doua limite impuse, limitele sunt cunoscute de asistenti si pacienti.</a:t>
            </a:r>
            <a:endParaRPr lang="en-US"/>
          </a:p>
          <a:p>
            <a:r>
              <a:rPr lang="en-US"/>
              <a:t>Administratorul poate schimba datele prinicipale din aplicatie si poate configura device-urile </a:t>
            </a:r>
            <a:endParaRPr lang="en-US"/>
          </a:p>
          <a:p>
            <a:r>
              <a:rPr lang="en-US"/>
              <a:t>pentru reteaua Wi-fi locala.</a:t>
            </a:r>
            <a:endParaRPr lang="en-US"/>
          </a:p>
          <a:p>
            <a:endParaRPr lang="en-US"/>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solidFill>
            <a:schemeClr val="accent6"/>
          </a:solidFill>
        </p:spPr>
        <p:txBody>
          <a:bodyPr/>
          <a:p>
            <a:r>
              <a:rPr lang="en-US"/>
              <a:t>Testare, evaluare device fizic</a:t>
            </a:r>
            <a:endParaRPr lang="en-US"/>
          </a:p>
        </p:txBody>
      </p:sp>
      <p:sp>
        <p:nvSpPr>
          <p:cNvPr id="3" name="Content Placeholder 2"/>
          <p:cNvSpPr>
            <a:spLocks noGrp="1"/>
          </p:cNvSpPr>
          <p:nvPr>
            <p:ph idx="1"/>
          </p:nvPr>
        </p:nvSpPr>
        <p:spPr>
          <a:xfrm>
            <a:off x="838200" y="1825625"/>
            <a:ext cx="4968240" cy="918210"/>
          </a:xfrm>
        </p:spPr>
        <p:txBody>
          <a:bodyPr/>
          <a:p>
            <a:r>
              <a:rPr lang="en-US"/>
              <a:t>Serial Monitor si multimetru pentru continuitate</a:t>
            </a:r>
            <a:endParaRPr lang="en-US"/>
          </a:p>
        </p:txBody>
      </p:sp>
      <p:sp>
        <p:nvSpPr>
          <p:cNvPr id="4" name="Text Box 3"/>
          <p:cNvSpPr txBox="1"/>
          <p:nvPr/>
        </p:nvSpPr>
        <p:spPr>
          <a:xfrm>
            <a:off x="4730115" y="1047115"/>
            <a:ext cx="309880" cy="368300"/>
          </a:xfrm>
          <a:prstGeom prst="rect">
            <a:avLst/>
          </a:prstGeom>
          <a:noFill/>
        </p:spPr>
        <p:txBody>
          <a:bodyPr wrap="none" rtlCol="0">
            <a:spAutoFit/>
          </a:bodyPr>
          <a:p>
            <a:endParaRPr lang="en-US"/>
          </a:p>
        </p:txBody>
      </p:sp>
      <p:pic>
        <p:nvPicPr>
          <p:cNvPr id="5" name="Picture 4" descr="Testare_Arduino"/>
          <p:cNvPicPr>
            <a:picLocks noChangeAspect="1"/>
          </p:cNvPicPr>
          <p:nvPr/>
        </p:nvPicPr>
        <p:blipFill>
          <a:blip r:embed="rId1"/>
          <a:stretch>
            <a:fillRect/>
          </a:stretch>
        </p:blipFill>
        <p:spPr>
          <a:xfrm>
            <a:off x="1003935" y="2878455"/>
            <a:ext cx="10183495" cy="37299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istem_final_2"/>
          <p:cNvPicPr>
            <a:picLocks noChangeAspect="1"/>
          </p:cNvPicPr>
          <p:nvPr/>
        </p:nvPicPr>
        <p:blipFill>
          <a:blip r:embed="rId1"/>
          <a:stretch>
            <a:fillRect/>
          </a:stretch>
        </p:blipFill>
        <p:spPr>
          <a:xfrm>
            <a:off x="-347345" y="-1063625"/>
            <a:ext cx="12539345" cy="79216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solidFill>
            <a:srgbClr val="FF0000"/>
          </a:solidFill>
        </p:spPr>
        <p:txBody>
          <a:bodyPr/>
          <a:p>
            <a:r>
              <a:rPr lang="en-US"/>
              <a:t>Testare, evaluare sistem software</a:t>
            </a:r>
            <a:endParaRPr lang="en-US"/>
          </a:p>
        </p:txBody>
      </p:sp>
      <p:sp>
        <p:nvSpPr>
          <p:cNvPr id="3" name="Content Placeholder 2"/>
          <p:cNvSpPr>
            <a:spLocks noGrp="1"/>
          </p:cNvSpPr>
          <p:nvPr>
            <p:ph idx="1"/>
          </p:nvPr>
        </p:nvSpPr>
        <p:spPr>
          <a:xfrm>
            <a:off x="906780" y="1885315"/>
            <a:ext cx="4504690" cy="1021715"/>
          </a:xfrm>
        </p:spPr>
        <p:txBody>
          <a:bodyPr>
            <a:normAutofit fontScale="50000"/>
          </a:bodyPr>
          <a:p>
            <a:r>
              <a:rPr lang="en-US"/>
              <a:t>Testari realizate in browser pe un calculator cu procesor  AMD Ryzen 5,Windows 10 ,Microsoft Edge  in Developer Console si pe un telefon Android Redmi 10</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testare_evaluare"/>
          <p:cNvPicPr>
            <a:picLocks noChangeAspect="1"/>
          </p:cNvPicPr>
          <p:nvPr/>
        </p:nvPicPr>
        <p:blipFill>
          <a:blip r:embed="rId1"/>
          <a:stretch>
            <a:fillRect/>
          </a:stretch>
        </p:blipFill>
        <p:spPr>
          <a:xfrm>
            <a:off x="265430" y="461010"/>
            <a:ext cx="11254105" cy="59359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solidFill>
            <a:srgbClr val="C00000"/>
          </a:solidFill>
        </p:spPr>
        <p:txBody>
          <a:bodyPr>
            <a:normAutofit fontScale="90000"/>
          </a:bodyPr>
          <a:p>
            <a:r>
              <a:rPr lang="ro-RO" altLang="en-US"/>
              <a:t>Domeniul medical si probleme in aceste sisteme</a:t>
            </a:r>
            <a:endParaRPr lang="ro-RO" altLang="en-US"/>
          </a:p>
        </p:txBody>
      </p:sp>
      <p:sp>
        <p:nvSpPr>
          <p:cNvPr id="3" name="Content Placeholder 2"/>
          <p:cNvSpPr>
            <a:spLocks noGrp="1"/>
          </p:cNvSpPr>
          <p:nvPr>
            <p:ph idx="1"/>
          </p:nvPr>
        </p:nvSpPr>
        <p:spPr/>
        <p:txBody>
          <a:bodyPr>
            <a:normAutofit lnSpcReduction="20000"/>
          </a:bodyPr>
          <a:p>
            <a:r>
              <a:rPr lang="ro-RO" altLang="en-US"/>
              <a:t>Domeniul medical și activitatea spitalelor au un loc foarte important in vietiile noastre. Acest domeniu afectează cele mai vulnerabile componente ale societatii</a:t>
            </a:r>
            <a:r>
              <a:rPr lang="en-US" altLang="en-US"/>
              <a:t>: batranii, copii si oamenii cu boli cronice</a:t>
            </a:r>
            <a:r>
              <a:rPr lang="ro-RO" altLang="en-US"/>
              <a:t>.</a:t>
            </a:r>
            <a:endParaRPr lang="ro-RO" altLang="en-US"/>
          </a:p>
          <a:p>
            <a:r>
              <a:rPr lang="ro-RO" altLang="en-US"/>
              <a:t>Adesea eroriile umane </a:t>
            </a:r>
            <a:r>
              <a:rPr lang="en-US" altLang="ro-RO"/>
              <a:t> precum lipsa de atentie, imposibilitatea de a urmari in permanenta starea pacientului si lipsa de comunicare intre pacienti si cadrele medicale </a:t>
            </a:r>
            <a:r>
              <a:rPr lang="ro-RO" altLang="en-US"/>
              <a:t>au dus la rezultate </a:t>
            </a:r>
            <a:r>
              <a:rPr lang="en-US" altLang="ro-RO"/>
              <a:t>dezastruoase. </a:t>
            </a:r>
            <a:endParaRPr lang="en-US" altLang="ro-RO"/>
          </a:p>
          <a:p>
            <a:r>
              <a:rPr lang="en-US" altLang="ro-RO"/>
              <a:t>In prezent aparetele de monitorizare al</a:t>
            </a:r>
            <a:r>
              <a:rPr lang="ro-RO" altLang="en-US"/>
              <a:t>e</a:t>
            </a:r>
            <a:r>
              <a:rPr lang="en-US" altLang="ro-RO"/>
              <a:t> </a:t>
            </a:r>
            <a:r>
              <a:rPr lang="ro-RO" altLang="en-US"/>
              <a:t>bolnaviilor din Romania sunt aparete statice, iar măsurătoriile pot fi urmarite doar langă patul bolnaviilor.</a:t>
            </a:r>
            <a:endParaRPr lang="ro-RO" altLang="en-US"/>
          </a:p>
          <a:p>
            <a:r>
              <a:rPr lang="ro-RO" altLang="en-US"/>
              <a:t>Adesea deciziile doctoriilor sunt luate pe baza datelor imprecise, neavând un istoric clar al tuturor masuratoriilor luate de mecanismele existente. </a:t>
            </a:r>
            <a:endParaRPr lang="ro-RO" altLang="en-US"/>
          </a:p>
          <a:p>
            <a:endParaRPr lang="ro-RO"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anormalData"/>
          <p:cNvPicPr>
            <a:picLocks noChangeAspect="1"/>
          </p:cNvPicPr>
          <p:nvPr/>
        </p:nvPicPr>
        <p:blipFill>
          <a:blip r:embed="rId1"/>
          <a:stretch>
            <a:fillRect/>
          </a:stretch>
        </p:blipFill>
        <p:spPr>
          <a:xfrm>
            <a:off x="0" y="77470"/>
            <a:ext cx="12192000" cy="67030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atePersonaleUtilizator"/>
          <p:cNvPicPr>
            <a:picLocks noChangeAspect="1"/>
          </p:cNvPicPr>
          <p:nvPr/>
        </p:nvPicPr>
        <p:blipFill>
          <a:blip r:embed="rId1"/>
          <a:stretch>
            <a:fillRect/>
          </a:stretch>
        </p:blipFill>
        <p:spPr>
          <a:xfrm>
            <a:off x="986790" y="548640"/>
            <a:ext cx="10218420" cy="57607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UserDataAsiistant"/>
          <p:cNvPicPr>
            <a:picLocks noChangeAspect="1"/>
          </p:cNvPicPr>
          <p:nvPr/>
        </p:nvPicPr>
        <p:blipFill>
          <a:blip r:embed="rId1"/>
          <a:stretch>
            <a:fillRect/>
          </a:stretch>
        </p:blipFill>
        <p:spPr>
          <a:xfrm>
            <a:off x="838200" y="0"/>
            <a:ext cx="105156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logInDupaCompletare"/>
          <p:cNvPicPr>
            <a:picLocks noChangeAspect="1"/>
          </p:cNvPicPr>
          <p:nvPr/>
        </p:nvPicPr>
        <p:blipFill>
          <a:blip r:embed="rId1"/>
          <a:stretch>
            <a:fillRect/>
          </a:stretch>
        </p:blipFill>
        <p:spPr>
          <a:xfrm>
            <a:off x="337820" y="0"/>
            <a:ext cx="1101598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Login_Empty"/>
          <p:cNvPicPr>
            <a:picLocks noChangeAspect="1"/>
          </p:cNvPicPr>
          <p:nvPr/>
        </p:nvPicPr>
        <p:blipFill>
          <a:blip r:embed="rId1"/>
          <a:stretch>
            <a:fillRect/>
          </a:stretch>
        </p:blipFill>
        <p:spPr>
          <a:xfrm>
            <a:off x="0" y="0"/>
            <a:ext cx="11367135"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login_loading"/>
          <p:cNvPicPr>
            <a:picLocks noChangeAspect="1"/>
          </p:cNvPicPr>
          <p:nvPr/>
        </p:nvPicPr>
        <p:blipFill>
          <a:blip r:embed="rId1"/>
          <a:stretch>
            <a:fillRect/>
          </a:stretch>
        </p:blipFill>
        <p:spPr>
          <a:xfrm>
            <a:off x="593090" y="-245745"/>
            <a:ext cx="104775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NotitePrescriptii"/>
          <p:cNvPicPr>
            <a:picLocks noChangeAspect="1"/>
          </p:cNvPicPr>
          <p:nvPr/>
        </p:nvPicPr>
        <p:blipFill>
          <a:blip r:embed="rId1"/>
          <a:stretch>
            <a:fillRect/>
          </a:stretch>
        </p:blipFill>
        <p:spPr>
          <a:xfrm>
            <a:off x="838200" y="0"/>
            <a:ext cx="10516235"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AllPatients1"/>
          <p:cNvPicPr>
            <a:picLocks noChangeAspect="1"/>
          </p:cNvPicPr>
          <p:nvPr/>
        </p:nvPicPr>
        <p:blipFill>
          <a:blip r:embed="rId1"/>
          <a:stretch>
            <a:fillRect/>
          </a:stretch>
        </p:blipFill>
        <p:spPr>
          <a:xfrm>
            <a:off x="1227455" y="0"/>
            <a:ext cx="10126345"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DataTablesUpdate"/>
          <p:cNvPicPr>
            <a:picLocks noChangeAspect="1"/>
          </p:cNvPicPr>
          <p:nvPr/>
        </p:nvPicPr>
        <p:blipFill>
          <a:blip r:embed="rId1"/>
          <a:stretch>
            <a:fillRect/>
          </a:stretch>
        </p:blipFill>
        <p:spPr>
          <a:xfrm>
            <a:off x="491490" y="365760"/>
            <a:ext cx="11993880" cy="58108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AssignedPatients"/>
          <p:cNvPicPr>
            <a:picLocks noChangeAspect="1"/>
          </p:cNvPicPr>
          <p:nvPr/>
        </p:nvPicPr>
        <p:blipFill>
          <a:blip r:embed="rId1"/>
          <a:stretch>
            <a:fillRect/>
          </a:stretch>
        </p:blipFill>
        <p:spPr>
          <a:xfrm>
            <a:off x="276860" y="0"/>
            <a:ext cx="11076305"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solidFill>
            <a:srgbClr val="C00000"/>
          </a:solidFill>
        </p:spPr>
        <p:txBody>
          <a:bodyPr/>
          <a:p>
            <a:r>
              <a:rPr lang="en-US"/>
              <a:t>Parametrii biologici vitali</a:t>
            </a:r>
            <a:endParaRPr lang="en-US"/>
          </a:p>
        </p:txBody>
      </p:sp>
      <p:sp>
        <p:nvSpPr>
          <p:cNvPr id="3" name="Content Placeholder 2"/>
          <p:cNvSpPr>
            <a:spLocks noGrp="1"/>
          </p:cNvSpPr>
          <p:nvPr>
            <p:ph idx="1"/>
          </p:nvPr>
        </p:nvSpPr>
        <p:spPr/>
        <p:txBody>
          <a:bodyPr>
            <a:normAutofit lnSpcReduction="20000"/>
          </a:bodyPr>
          <a:p>
            <a:r>
              <a:rPr lang="en-US"/>
              <a:t>Corpul uman este un sistem complex cu multe subsisteme. Pentru a masura starea oameniilor o metoda este sa se masoare activitatea acestor subsisteme.</a:t>
            </a:r>
            <a:endParaRPr lang="en-US"/>
          </a:p>
          <a:p>
            <a:r>
              <a:rPr lang="en-US"/>
              <a:t> Intre cele mai masurate si usor de masurat subisteme corporale se afla sistemul cardiac si respirator. Valori fizice  care indica starea sistemului cardiac sunt  rata pulsulului cardiac ,ECG  sau electrocardiogramele si tensiunea iar pentru respirator este nivelul de oxigen din sange si sperometriile.</a:t>
            </a:r>
            <a:endParaRPr lang="en-US"/>
          </a:p>
          <a:p>
            <a:r>
              <a:rPr lang="en-US"/>
              <a:t>Pe langa masuratoriile care indica  activitatea unui sistem specific mai exista valori care indica starea generala al organismului sau posibilitatea unor infectii, dintre acestea unul dintre cele mai comune este temperatura.</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Notifications2"/>
          <p:cNvPicPr>
            <a:picLocks noChangeAspect="1"/>
          </p:cNvPicPr>
          <p:nvPr/>
        </p:nvPicPr>
        <p:blipFill>
          <a:blip r:embed="rId1"/>
          <a:stretch>
            <a:fillRect/>
          </a:stretch>
        </p:blipFill>
        <p:spPr>
          <a:xfrm>
            <a:off x="838200" y="-375920"/>
            <a:ext cx="10516235" cy="685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6360" y="433705"/>
            <a:ext cx="10515600" cy="1325563"/>
          </a:xfrm>
          <a:solidFill>
            <a:schemeClr val="accent1">
              <a:lumMod val="40000"/>
              <a:lumOff val="60000"/>
            </a:schemeClr>
          </a:solidFill>
        </p:spPr>
        <p:txBody>
          <a:bodyPr/>
          <a:p>
            <a:r>
              <a:rPr lang="en-US"/>
              <a:t>Utilizarea in sistemul de operare windows 10</a:t>
            </a:r>
            <a:endParaRPr lang="en-US"/>
          </a:p>
        </p:txBody>
      </p:sp>
      <p:sp>
        <p:nvSpPr>
          <p:cNvPr id="3" name="Content Placeholder 2"/>
          <p:cNvSpPr>
            <a:spLocks noGrp="1"/>
          </p:cNvSpPr>
          <p:nvPr>
            <p:ph idx="1"/>
          </p:nvPr>
        </p:nvSpPr>
        <p:spPr>
          <a:xfrm>
            <a:off x="0" y="1888490"/>
            <a:ext cx="4899025" cy="5032375"/>
          </a:xfrm>
          <a:solidFill>
            <a:schemeClr val="bg2">
              <a:lumMod val="90000"/>
            </a:schemeClr>
          </a:solidFill>
        </p:spPr>
        <p:txBody>
          <a:bodyPr/>
          <a:p>
            <a:r>
              <a:rPr lang="en-US"/>
              <a:t>Folosirea liniei de comanda command prompt</a:t>
            </a:r>
            <a:endParaRPr lang="en-US"/>
          </a:p>
          <a:p>
            <a:r>
              <a:rPr lang="en-US"/>
              <a:t>Comenzi: cd,echo, call,start,copy,xcopy,&lt;,&gt;,.,..,echo,rmdir</a:t>
            </a:r>
            <a:endParaRPr lang="en-US"/>
          </a:p>
          <a:p>
            <a:r>
              <a:rPr lang="en-US"/>
              <a:t>Pornire servere web prin fisiere bat: start_servere.bat</a:t>
            </a:r>
            <a:endParaRPr lang="en-US"/>
          </a:p>
          <a:p>
            <a:r>
              <a:rPr lang="en-US"/>
              <a:t>Network Properties</a:t>
            </a:r>
            <a:endParaRPr lang="en-US"/>
          </a:p>
          <a:p>
            <a:endParaRPr lang="en-US"/>
          </a:p>
          <a:p>
            <a:endParaRPr lang="en-US"/>
          </a:p>
        </p:txBody>
      </p:sp>
      <p:pic>
        <p:nvPicPr>
          <p:cNvPr id="4" name="Picture 3" descr="Wlan properties"/>
          <p:cNvPicPr>
            <a:picLocks noChangeAspect="1"/>
          </p:cNvPicPr>
          <p:nvPr/>
        </p:nvPicPr>
        <p:blipFill>
          <a:blip r:embed="rId1"/>
          <a:stretch>
            <a:fillRect/>
          </a:stretch>
        </p:blipFill>
        <p:spPr>
          <a:xfrm>
            <a:off x="5024120" y="1888490"/>
            <a:ext cx="5126990" cy="50323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rulare"/>
          <p:cNvPicPr>
            <a:picLocks noChangeAspect="1"/>
          </p:cNvPicPr>
          <p:nvPr/>
        </p:nvPicPr>
        <p:blipFill>
          <a:blip r:embed="rId1"/>
          <a:stretch>
            <a:fillRect/>
          </a:stretch>
        </p:blipFill>
        <p:spPr>
          <a:xfrm>
            <a:off x="331470" y="572770"/>
            <a:ext cx="11022330" cy="6858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57175" y="365125"/>
            <a:ext cx="10515600" cy="1325563"/>
          </a:xfrm>
          <a:solidFill>
            <a:schemeClr val="bg2">
              <a:lumMod val="90000"/>
            </a:schemeClr>
          </a:solidFill>
        </p:spPr>
        <p:txBody>
          <a:bodyPr/>
          <a:p>
            <a:r>
              <a:rPr lang="en-US"/>
              <a:t>Bibliografie</a:t>
            </a:r>
            <a:endParaRPr lang="en-US"/>
          </a:p>
        </p:txBody>
      </p:sp>
      <p:sp>
        <p:nvSpPr>
          <p:cNvPr id="3" name="Content Placeholder 2"/>
          <p:cNvSpPr>
            <a:spLocks noGrp="1"/>
          </p:cNvSpPr>
          <p:nvPr>
            <p:ph idx="1"/>
          </p:nvPr>
        </p:nvSpPr>
        <p:spPr>
          <a:xfrm>
            <a:off x="257175" y="1691005"/>
            <a:ext cx="10516235" cy="5001895"/>
          </a:xfrm>
          <a:solidFill>
            <a:schemeClr val="accent4">
              <a:lumMod val="20000"/>
              <a:lumOff val="80000"/>
            </a:schemeClr>
          </a:solidFill>
        </p:spPr>
        <p:txBody>
          <a:bodyPr>
            <a:normAutofit fontScale="45000"/>
          </a:bodyPr>
          <a:p>
            <a:r>
              <a:rPr lang="en-US"/>
              <a:t>“Arduino Mega,” https://docs.arduino.cc/hardware/mega-2560 [Accessed</a:t>
            </a:r>
            <a:endParaRPr lang="en-US"/>
          </a:p>
          <a:p>
            <a:r>
              <a:rPr lang="en-US"/>
              <a:t> “ESP8266,” https://github.com/esp8266/Arduino [Accessed 2023.03=8.10]. [Online].</a:t>
            </a:r>
            <a:endParaRPr lang="en-US"/>
          </a:p>
          <a:p>
            <a:r>
              <a:rPr lang="en-US"/>
              <a:t> Danescu,Muresean,Itu. ”Proiectoare cu Microprocesoare, Indrumator de labo_x0002_rator” Cluj-Napoca, 2018. [Online]. Available: https://biblioteca.utcluj.ro/files/</a:t>
            </a:r>
            <a:endParaRPr lang="en-US"/>
          </a:p>
          <a:p>
            <a:r>
              <a:rPr lang="en-US"/>
              <a:t>carti-online-cu-coperta/336-3.pdf</a:t>
            </a:r>
            <a:endParaRPr lang="en-US"/>
          </a:p>
          <a:p>
            <a:r>
              <a:rPr lang="en-US"/>
              <a:t> K. Pahlavan and P. Krishnamurthy, “Evolution and impact of wi-fi technology and</a:t>
            </a:r>
            <a:endParaRPr lang="en-US"/>
          </a:p>
          <a:p>
            <a:r>
              <a:rPr lang="en-US"/>
              <a:t>applications: A historical perspective,” International Journal of Wireless Informa_x0002_tion Networks, vol. 28, 2021.</a:t>
            </a:r>
            <a:endParaRPr lang="en-US"/>
          </a:p>
          <a:p>
            <a:r>
              <a:rPr lang="en-US"/>
              <a:t> “Arhitectura multi-layered in Spring,” https://medium.com/swlh/designing_x0002_a-multi-layered-architecture-for-building-restful-web-services-with_x0002_spring-boot-and-a12ef85b77c9 [Accessed 2023.03=8.10].</a:t>
            </a:r>
            <a:endParaRPr lang="en-US"/>
          </a:p>
          <a:p>
            <a:r>
              <a:rPr lang="en-US"/>
              <a:t>designing-a-multi-layered-architecture-for-building-restful-web-services-with-spring-boot-and-a12ef85b77c9</a:t>
            </a:r>
            <a:endParaRPr lang="en-US"/>
          </a:p>
          <a:p>
            <a:r>
              <a:rPr lang="en-US"/>
              <a:t> “NodeJS,” https://nodejs.dev/en/learn/[Accessed 2023.03=8.10]. [Online]. Availa_x0002_ble: https://nodejs.dev/en/learn/</a:t>
            </a:r>
            <a:endParaRPr lang="en-US"/>
          </a:p>
          <a:p>
            <a:r>
              <a:rPr lang="en-US"/>
              <a:t> “Highcharts,” https://www.highcharts.com/blog/tutorials/highcharts-with-angular_x0002_v14/[Accessed 2021.03.17]. [Online]. Available: https://www.highcharts.com/blog/</a:t>
            </a:r>
            <a:endParaRPr lang="en-US"/>
          </a:p>
          <a:p>
            <a:r>
              <a:rPr lang="en-US"/>
              <a:t>tutorials/highcharts-with-angular-v14/</a:t>
            </a:r>
            <a:endParaRPr lang="en-US"/>
          </a:p>
          <a:p>
            <a:r>
              <a:rPr lang="en-US"/>
              <a:t> “HTTP methods,” https://developer.mozilla.org/en-US/docs/Web/HTTP/Methods</a:t>
            </a:r>
            <a:endParaRPr lang="en-US"/>
          </a:p>
          <a:p>
            <a:r>
              <a:rPr lang="en-US"/>
              <a:t> “WebSocket,” https://developer.mozilla.org/en_x0002_US/docs/Web/API/WebSockets API[Accessed 2021.03.17]. [Online]. Available:</a:t>
            </a:r>
            <a:endParaRPr lang="en-US"/>
          </a:p>
          <a:p>
            <a:r>
              <a:rPr lang="en-US"/>
              <a:t> “Senzor ECG in Arduino,” https://learn.sparkfun.com/tutorials/ad8232-heartrate-monitor-hookup-guide/all [Accessed 2021.03.17]. [Online]. Available: https:</a:t>
            </a:r>
            <a:endParaRPr lang="en-US"/>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0490" y="154305"/>
            <a:ext cx="12270740" cy="6621780"/>
          </a:xfrm>
          <a:gradFill>
            <a:gsLst>
              <a:gs pos="0">
                <a:srgbClr val="E30000"/>
              </a:gs>
              <a:gs pos="100000">
                <a:srgbClr val="760303"/>
              </a:gs>
            </a:gsLst>
            <a:lin scaled="0"/>
          </a:gradFill>
        </p:spPr>
        <p:txBody>
          <a:bodyPr/>
          <a:p>
            <a:r>
              <a:rPr lang="en-US">
                <a:sym typeface="+mn-ea"/>
              </a:rPr>
              <a:t>    </a:t>
            </a:r>
            <a:r>
              <a:rPr lang="en-US">
                <a:solidFill>
                  <a:schemeClr val="accent3">
                    <a:lumMod val="20000"/>
                    <a:lumOff val="80000"/>
                  </a:schemeClr>
                </a:solidFill>
                <a:sym typeface="+mn-ea"/>
              </a:rPr>
              <a:t>V</a:t>
            </a:r>
            <a:r>
              <a:rPr lang="ro-RO">
                <a:solidFill>
                  <a:schemeClr val="accent3">
                    <a:lumMod val="20000"/>
                    <a:lumOff val="80000"/>
                  </a:schemeClr>
                </a:solidFill>
                <a:sym typeface="+mn-ea"/>
              </a:rPr>
              <a:t>ă</a:t>
            </a:r>
            <a:r>
              <a:rPr lang="en-US">
                <a:solidFill>
                  <a:schemeClr val="accent3">
                    <a:lumMod val="20000"/>
                    <a:lumOff val="80000"/>
                  </a:schemeClr>
                </a:solidFill>
                <a:sym typeface="+mn-ea"/>
              </a:rPr>
              <a:t> mul</a:t>
            </a:r>
            <a:r>
              <a:rPr lang="ro-RO" altLang="en-US">
                <a:solidFill>
                  <a:schemeClr val="accent3">
                    <a:lumMod val="20000"/>
                    <a:lumOff val="80000"/>
                  </a:schemeClr>
                </a:solidFill>
                <a:sym typeface="+mn-ea"/>
              </a:rPr>
              <a:t>ț</a:t>
            </a:r>
            <a:r>
              <a:rPr lang="en-US">
                <a:solidFill>
                  <a:schemeClr val="accent3">
                    <a:lumMod val="20000"/>
                    <a:lumOff val="80000"/>
                  </a:schemeClr>
                </a:solidFill>
                <a:sym typeface="+mn-ea"/>
              </a:rPr>
              <a:t>umesc pentru aten</a:t>
            </a:r>
            <a:r>
              <a:rPr lang="ro-RO" altLang="en-US">
                <a:solidFill>
                  <a:schemeClr val="accent3">
                    <a:lumMod val="20000"/>
                    <a:lumOff val="80000"/>
                  </a:schemeClr>
                </a:solidFill>
                <a:sym typeface="+mn-ea"/>
              </a:rPr>
              <a:t>ț</a:t>
            </a:r>
            <a:r>
              <a:rPr lang="en-US">
                <a:solidFill>
                  <a:schemeClr val="accent3">
                    <a:lumMod val="20000"/>
                    <a:lumOff val="80000"/>
                  </a:schemeClr>
                </a:solidFill>
                <a:sym typeface="+mn-ea"/>
              </a:rPr>
              <a:t>ie!</a:t>
            </a:r>
            <a:endParaRPr lang="en-US">
              <a:solidFill>
                <a:schemeClr val="accent3">
                  <a:lumMod val="20000"/>
                  <a:lumOff val="80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solidFill>
            <a:srgbClr val="C00000"/>
          </a:solidFill>
        </p:spPr>
        <p:txBody>
          <a:bodyPr/>
          <a:p>
            <a:r>
              <a:rPr lang="en-US"/>
              <a:t>Semnal ecg</a:t>
            </a:r>
            <a:endParaRPr lang="en-US"/>
          </a:p>
        </p:txBody>
      </p:sp>
      <p:sp>
        <p:nvSpPr>
          <p:cNvPr id="3" name="Content Placeholder 2"/>
          <p:cNvSpPr>
            <a:spLocks noGrp="1"/>
          </p:cNvSpPr>
          <p:nvPr>
            <p:ph idx="1"/>
          </p:nvPr>
        </p:nvSpPr>
        <p:spPr/>
        <p:txBody>
          <a:bodyPr>
            <a:normAutofit fontScale="60000"/>
          </a:bodyPr>
          <a:p>
            <a:r>
              <a:rPr lang="en-US"/>
              <a:t>Activitatea electica al   inimii</a:t>
            </a:r>
            <a:endParaRPr lang="en-US"/>
          </a:p>
          <a:p>
            <a:r>
              <a:rPr lang="en-US"/>
              <a:t>P Wave depolazarea atriului</a:t>
            </a:r>
            <a:endParaRPr lang="en-US"/>
          </a:p>
          <a:p>
            <a:r>
              <a:rPr lang="en-US"/>
              <a:t>PR segment pauza intre depola</a:t>
            </a:r>
            <a:endParaRPr lang="en-US"/>
          </a:p>
          <a:p>
            <a:pPr marL="0" indent="0">
              <a:buNone/>
            </a:pPr>
            <a:r>
              <a:rPr lang="en-US"/>
              <a:t>rizarea atriului si depolarizarea</a:t>
            </a:r>
            <a:endParaRPr lang="en-US"/>
          </a:p>
          <a:p>
            <a:pPr marL="0" indent="0">
              <a:buNone/>
            </a:pPr>
            <a:r>
              <a:rPr lang="en-US"/>
              <a:t> ventriculului</a:t>
            </a:r>
            <a:endParaRPr lang="en-US"/>
          </a:p>
          <a:p>
            <a:r>
              <a:rPr lang="en-US"/>
              <a:t>QRS Complex depolarizarea </a:t>
            </a:r>
            <a:endParaRPr lang="en-US"/>
          </a:p>
          <a:p>
            <a:pPr marL="0" indent="0">
              <a:buNone/>
            </a:pPr>
            <a:r>
              <a:rPr lang="en-US"/>
              <a:t>ventriculului</a:t>
            </a:r>
            <a:endParaRPr lang="en-US"/>
          </a:p>
          <a:p>
            <a:r>
              <a:rPr lang="en-US"/>
              <a:t>ST segment </a:t>
            </a:r>
            <a:endParaRPr lang="en-US"/>
          </a:p>
          <a:p>
            <a:pPr marL="0" indent="0">
              <a:buNone/>
            </a:pPr>
            <a:r>
              <a:rPr lang="en-US"/>
              <a:t>ventricular depolarization and </a:t>
            </a:r>
            <a:endParaRPr lang="en-US"/>
          </a:p>
          <a:p>
            <a:pPr marL="0" indent="0">
              <a:buNone/>
            </a:pPr>
            <a:r>
              <a:rPr lang="en-US"/>
              <a:t>repolarization </a:t>
            </a:r>
            <a:endParaRPr lang="en-US"/>
          </a:p>
          <a:p>
            <a:r>
              <a:rPr lang="en-US"/>
              <a:t>T wave repolarizarea ventriculului</a:t>
            </a:r>
            <a:endParaRPr lang="en-US"/>
          </a:p>
        </p:txBody>
      </p:sp>
      <p:pic>
        <p:nvPicPr>
          <p:cNvPr id="4" name="Picture 3" descr="ECG signal"/>
          <p:cNvPicPr>
            <a:picLocks noChangeAspect="1"/>
          </p:cNvPicPr>
          <p:nvPr/>
        </p:nvPicPr>
        <p:blipFill>
          <a:blip r:embed="rId1"/>
          <a:stretch>
            <a:fillRect/>
          </a:stretch>
        </p:blipFill>
        <p:spPr>
          <a:xfrm>
            <a:off x="4391025" y="1691005"/>
            <a:ext cx="5676900" cy="50317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723390" y="180340"/>
            <a:ext cx="9332595" cy="1145540"/>
          </a:xfrm>
          <a:solidFill>
            <a:schemeClr val="accent1">
              <a:lumMod val="60000"/>
              <a:lumOff val="40000"/>
            </a:schemeClr>
          </a:solidFill>
        </p:spPr>
        <p:txBody>
          <a:bodyPr/>
          <a:p>
            <a:r>
              <a:rPr lang="ro-RO" altLang="en-US"/>
              <a:t>Sisteme IoT</a:t>
            </a:r>
            <a:endParaRPr lang="ro-RO" altLang="en-US"/>
          </a:p>
        </p:txBody>
      </p:sp>
      <p:sp>
        <p:nvSpPr>
          <p:cNvPr id="3" name="Content Placeholder 2"/>
          <p:cNvSpPr>
            <a:spLocks noGrp="1"/>
          </p:cNvSpPr>
          <p:nvPr>
            <p:ph idx="1"/>
          </p:nvPr>
        </p:nvSpPr>
        <p:spPr>
          <a:xfrm>
            <a:off x="1724025" y="1329690"/>
            <a:ext cx="9256395" cy="4413250"/>
          </a:xfrm>
          <a:solidFill>
            <a:srgbClr val="FF0000"/>
          </a:solidFill>
        </p:spPr>
        <p:txBody>
          <a:bodyPr>
            <a:normAutofit fontScale="80000"/>
          </a:bodyPr>
          <a:p>
            <a:r>
              <a:rPr lang="ro-RO" altLang="en-US"/>
              <a:t>Sistemele IoT  sau Internet of things sunt sisteme care conectează aparate de măsură precum termostate sau aparate de masura medicale cu sisteme informatice complexe </a:t>
            </a:r>
            <a:r>
              <a:rPr lang="en-US" altLang="ro-RO"/>
              <a:t>precum serverele web si internetul si cu actuatori precum ventilatoare sau rele</a:t>
            </a:r>
            <a:r>
              <a:rPr lang="ro-RO" altLang="en-US"/>
              <a:t>e</a:t>
            </a:r>
            <a:r>
              <a:rPr lang="en-US" altLang="ro-RO"/>
              <a:t>.</a:t>
            </a:r>
            <a:endParaRPr lang="ro-RO" altLang="en-US"/>
          </a:p>
          <a:p>
            <a:r>
              <a:rPr lang="en-US" altLang="ro-RO"/>
              <a:t>Unele dintre acestea </a:t>
            </a:r>
            <a:r>
              <a:rPr lang="ro-RO" altLang="en-US"/>
              <a:t>pot lua decizii singure precum </a:t>
            </a:r>
            <a:r>
              <a:rPr lang="en-US" altLang="ro-RO"/>
              <a:t>luarea unor actiuni  pentru </a:t>
            </a:r>
            <a:r>
              <a:rPr lang="ro-RO" altLang="en-US"/>
              <a:t>schimbarea </a:t>
            </a:r>
            <a:r>
              <a:rPr lang="en-US" altLang="ro-RO"/>
              <a:t>unei valori fizice </a:t>
            </a:r>
            <a:r>
              <a:rPr lang="ro-RO" altLang="en-US"/>
              <a:t>fără interventia </a:t>
            </a:r>
            <a:r>
              <a:rPr lang="en-US" altLang="ro-RO"/>
              <a:t>oameniilor</a:t>
            </a:r>
            <a:endParaRPr lang="en-US" altLang="ro-RO"/>
          </a:p>
          <a:p>
            <a:r>
              <a:rPr lang="en-US" altLang="ro-RO"/>
              <a:t>Altele se pot folosi pentru a  lasa oamenii sa monitorizeze si sa ia decizii de la distanta.</a:t>
            </a:r>
            <a:endParaRPr lang="en-US" altLang="ro-RO"/>
          </a:p>
          <a:p>
            <a:r>
              <a:rPr lang="en-US" altLang="ro-RO"/>
              <a:t>Exemple sunt casele inteligente care pot controla lumina si temperatura  din incaperi de pe telefon sau chiar din afara casei, smart trafic applications.</a:t>
            </a:r>
            <a:endParaRPr lang="en-US" altLang="ro-RO"/>
          </a:p>
          <a:p>
            <a:r>
              <a:rPr lang="en-US" altLang="ro-RO"/>
              <a:t>Sisteme IoT se bazeaza pe co</a:t>
            </a:r>
            <a:r>
              <a:rPr lang="ro-RO" altLang="en-US"/>
              <a:t>municarea dintre deviceuri cu sisteme informatice</a:t>
            </a:r>
            <a:r>
              <a:rPr lang="en-US" altLang="ro-RO"/>
              <a:t>  la care utilizatorii pot avea acces.</a:t>
            </a:r>
            <a:endParaRPr lang="en-US" altLang="ro-RO"/>
          </a:p>
          <a:p>
            <a:endParaRPr lang="en-US" altLang="ro-RO"/>
          </a:p>
          <a:p>
            <a:endParaRPr lang="en-US" altLang="ro-RO"/>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solidFill>
            <a:srgbClr val="C00000"/>
          </a:solidFill>
        </p:spPr>
        <p:txBody>
          <a:bodyPr/>
          <a:p>
            <a:r>
              <a:rPr lang="en-US"/>
              <a:t>Sisteme IoT in domeniul medical </a:t>
            </a:r>
            <a:endParaRPr lang="en-US"/>
          </a:p>
        </p:txBody>
      </p:sp>
      <p:sp>
        <p:nvSpPr>
          <p:cNvPr id="3" name="Content Placeholder 2"/>
          <p:cNvSpPr>
            <a:spLocks noGrp="1"/>
          </p:cNvSpPr>
          <p:nvPr>
            <p:ph idx="1"/>
          </p:nvPr>
        </p:nvSpPr>
        <p:spPr>
          <a:solidFill>
            <a:schemeClr val="accent1">
              <a:lumMod val="40000"/>
              <a:lumOff val="60000"/>
            </a:schemeClr>
          </a:solidFill>
        </p:spPr>
        <p:txBody>
          <a:bodyPr>
            <a:normAutofit lnSpcReduction="20000"/>
          </a:bodyPr>
          <a:p>
            <a:r>
              <a:rPr lang="en-US"/>
              <a:t>Pentru a rezolva poblemele amintite se poate implementa un mecanism hardware si software care sa creasca atat comunicarea dintre participantii din domeniul medical dar si sa ofere date de calitate si  de la distanta cu o rezolutie ridicata folosind tehnologii IoT.</a:t>
            </a:r>
            <a:endParaRPr lang="en-US"/>
          </a:p>
          <a:p>
            <a:r>
              <a:rPr lang="en-US"/>
              <a:t>Cele mai utilizate tehnologii in domeniile de comunicare intre “things” si sistemele informatice sunt tehnologiile Bluetooth, WI-FI si protocolul de comunicare care sta la baza internetului HTTP. </a:t>
            </a:r>
            <a:endParaRPr lang="en-US"/>
          </a:p>
          <a:p>
            <a:r>
              <a:rPr lang="en-US"/>
              <a:t>Tehnologiile Bluetooth si WI-FI sunt tehnologii de transmisie al datelor wireless prin unde electromagnetice.Dintre cele doua protocolul WI-fi poate transmite date la distante mai mari si este utilizat pentru comunicarea in internet.Acest protocol foloseste unde electomagnetice cu frecvente:2.4Ghz,5Ghz,6Ghz  </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solidFill>
            <a:schemeClr val="bg2"/>
          </a:solidFill>
        </p:spPr>
        <p:txBody>
          <a:bodyPr/>
          <a:p>
            <a:r>
              <a:rPr lang="en-US"/>
              <a:t>Sistemul propus si implementat </a:t>
            </a:r>
            <a:endParaRPr lang="en-US"/>
          </a:p>
        </p:txBody>
      </p:sp>
      <p:sp>
        <p:nvSpPr>
          <p:cNvPr id="3" name="Content Placeholder 2"/>
          <p:cNvSpPr>
            <a:spLocks noGrp="1"/>
          </p:cNvSpPr>
          <p:nvPr>
            <p:ph idx="1"/>
          </p:nvPr>
        </p:nvSpPr>
        <p:spPr>
          <a:xfrm>
            <a:off x="838200" y="1766570"/>
            <a:ext cx="5482590" cy="4410710"/>
          </a:xfrm>
          <a:solidFill>
            <a:srgbClr val="FF0000"/>
          </a:solidFill>
        </p:spPr>
        <p:txBody>
          <a:bodyPr>
            <a:normAutofit fontScale="60000"/>
          </a:bodyPr>
          <a:p>
            <a:r>
              <a:rPr lang="en-US"/>
              <a:t>Sistemul propus si implementat este un sistem distribuit format din 3 module structurate sub arhitectura Client-Server: </a:t>
            </a:r>
            <a:endParaRPr lang="en-US"/>
          </a:p>
          <a:p>
            <a:r>
              <a:rPr lang="en-US"/>
              <a:t>Un client, un device fizic  care reuneste 3 senzori: temperatura, umiditate si puls  si 2 microcontrolloare care trimit date prin WI-FI cu protocolul HTTP .</a:t>
            </a:r>
            <a:endParaRPr lang="en-US"/>
          </a:p>
          <a:p>
            <a:r>
              <a:rPr lang="en-US">
                <a:sym typeface="+mn-ea"/>
              </a:rPr>
              <a:t>Interfetele utilizator  client web  care pot fi accesate de pe deviceuri mobile din browsere in interiorul unei retele WI-FI ,WLAN sau de pe calculatorul sursa. </a:t>
            </a:r>
            <a:endParaRPr lang="en-US"/>
          </a:p>
          <a:p>
            <a:r>
              <a:rPr lang="en-US"/>
              <a:t> Un server de back-end  API web care  prime</a:t>
            </a:r>
            <a:r>
              <a:rPr lang="ro-RO"/>
              <a:t>ște</a:t>
            </a:r>
            <a:r>
              <a:rPr lang="en-US"/>
              <a:t> datele de la senzori</a:t>
            </a:r>
            <a:r>
              <a:rPr lang="ro-RO" altLang="en-US"/>
              <a:t>, </a:t>
            </a:r>
            <a:r>
              <a:rPr lang="en-US"/>
              <a:t>le analize</a:t>
            </a:r>
            <a:r>
              <a:rPr lang="ro-RO" altLang="en-US"/>
              <a:t>aza</a:t>
            </a:r>
            <a:r>
              <a:rPr lang="en-US"/>
              <a:t>,</a:t>
            </a:r>
            <a:r>
              <a:rPr lang="ro-RO" altLang="en-US"/>
              <a:t>genereaza notificari, </a:t>
            </a:r>
            <a:r>
              <a:rPr lang="en-US"/>
              <a:t> le salve</a:t>
            </a:r>
            <a:r>
              <a:rPr lang="ro-RO" altLang="en-US"/>
              <a:t>aza</a:t>
            </a:r>
            <a:r>
              <a:rPr lang="en-US"/>
              <a:t> in baze de date  si trimit</a:t>
            </a:r>
            <a:r>
              <a:rPr lang="ro-RO" altLang="en-US"/>
              <a:t>e </a:t>
            </a:r>
            <a:r>
              <a:rPr lang="en-US"/>
              <a:t>datele  utilizatorilor web. </a:t>
            </a:r>
            <a:endParaRPr lang="en-US"/>
          </a:p>
          <a:p>
            <a:r>
              <a:rPr lang="en-US"/>
              <a:t>3 tipuri de utilizatori web: pacienti, asistenti si administratori de sistem.</a:t>
            </a:r>
            <a:endParaRPr lang="en-US"/>
          </a:p>
          <a:p>
            <a:endParaRPr lang="en-US"/>
          </a:p>
        </p:txBody>
      </p:sp>
      <p:pic>
        <p:nvPicPr>
          <p:cNvPr id="6" name="Picture 5" descr="Arhitectura_sitemului"/>
          <p:cNvPicPr>
            <a:picLocks noChangeAspect="1"/>
          </p:cNvPicPr>
          <p:nvPr/>
        </p:nvPicPr>
        <p:blipFill>
          <a:blip r:embed="rId1"/>
          <a:stretch>
            <a:fillRect/>
          </a:stretch>
        </p:blipFill>
        <p:spPr>
          <a:xfrm>
            <a:off x="6480810" y="2199005"/>
            <a:ext cx="4873625" cy="35458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Cazuri de utilizare si diagrama de secvente </a:t>
            </a:r>
            <a:endParaRPr lang="en-US"/>
          </a:p>
        </p:txBody>
      </p:sp>
      <p:pic>
        <p:nvPicPr>
          <p:cNvPr id="5" name="Content Placeholder 4" descr="Cazuri utilizare"/>
          <p:cNvPicPr>
            <a:picLocks noChangeAspect="1"/>
          </p:cNvPicPr>
          <p:nvPr>
            <p:ph idx="1"/>
          </p:nvPr>
        </p:nvPicPr>
        <p:blipFill>
          <a:blip r:embed="rId1"/>
          <a:stretch>
            <a:fillRect/>
          </a:stretch>
        </p:blipFill>
        <p:spPr>
          <a:xfrm>
            <a:off x="542925" y="1494790"/>
            <a:ext cx="4243070" cy="5153660"/>
          </a:xfrm>
          <a:prstGeom prst="rect">
            <a:avLst/>
          </a:prstGeom>
        </p:spPr>
      </p:pic>
      <p:pic>
        <p:nvPicPr>
          <p:cNvPr id="4" name="Picture 3" descr="Schema_sistem.drawio"/>
          <p:cNvPicPr>
            <a:picLocks noChangeAspect="1"/>
          </p:cNvPicPr>
          <p:nvPr/>
        </p:nvPicPr>
        <p:blipFill>
          <a:blip r:embed="rId2"/>
          <a:stretch>
            <a:fillRect/>
          </a:stretch>
        </p:blipFill>
        <p:spPr>
          <a:xfrm>
            <a:off x="5360035" y="1349375"/>
            <a:ext cx="5200650" cy="5088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solidFill>
            <a:schemeClr val="accent1">
              <a:lumMod val="40000"/>
              <a:lumOff val="60000"/>
            </a:schemeClr>
          </a:solidFill>
        </p:spPr>
        <p:txBody>
          <a:bodyPr/>
          <a:p>
            <a:r>
              <a:rPr lang="en-US"/>
              <a:t>Tehnologii folosite</a:t>
            </a:r>
            <a:endParaRPr lang="en-US"/>
          </a:p>
        </p:txBody>
      </p:sp>
      <p:sp>
        <p:nvSpPr>
          <p:cNvPr id="3" name="Content Placeholder 2"/>
          <p:cNvSpPr>
            <a:spLocks noGrp="1"/>
          </p:cNvSpPr>
          <p:nvPr>
            <p:ph idx="1"/>
          </p:nvPr>
        </p:nvSpPr>
        <p:spPr>
          <a:solidFill>
            <a:schemeClr val="accent1">
              <a:lumMod val="75000"/>
            </a:schemeClr>
          </a:solidFill>
        </p:spPr>
        <p:txBody>
          <a:bodyPr/>
          <a:p>
            <a:r>
              <a:rPr lang="en-US"/>
              <a:t>Pentru crearea serverelor web API backend si front end s-au folosit frameworkurile de dezvoltare Spring Boot si Angular V14</a:t>
            </a:r>
            <a:endParaRPr lang="en-US"/>
          </a:p>
          <a:p>
            <a:r>
              <a:rPr lang="en-US"/>
              <a:t>Folosirea ide-urilor VSCode pentru font-end si InteliJ pentru backend</a:t>
            </a:r>
            <a:endParaRPr lang="en-US"/>
          </a:p>
          <a:p>
            <a:r>
              <a:rPr lang="en-US"/>
              <a:t>Pentru baza de date relationale PostgreSQL</a:t>
            </a:r>
            <a:endParaRPr lang="en-US"/>
          </a:p>
          <a:p>
            <a:r>
              <a:rPr lang="en-US"/>
              <a:t>Iar pentru Arduino: Arduino.IDE si librarii in c++.</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8411</Words>
  <Application>WPS Presentation</Application>
  <PresentationFormat>Widescreen</PresentationFormat>
  <Paragraphs>165</Paragraphs>
  <Slides>34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Arial</vt:lpstr>
      <vt:lpstr>SimSun</vt:lpstr>
      <vt:lpstr>Wingdings</vt:lpstr>
      <vt:lpstr>Calibri Light</vt:lpstr>
      <vt:lpstr>Calibri</vt:lpstr>
      <vt:lpstr>Microsoft YaHei</vt:lpstr>
      <vt:lpstr>Arial Unicode MS</vt:lpstr>
      <vt:lpstr>Office Theme</vt:lpstr>
      <vt:lpstr>Sistem de monitorizare IoT</vt:lpstr>
      <vt:lpstr>Domeniul medical si probleme in aceste sisteme</vt:lpstr>
      <vt:lpstr>Parametrii biologici vitali</vt:lpstr>
      <vt:lpstr>PowerPoint 演示文稿</vt:lpstr>
      <vt:lpstr>Sisteme IoT.</vt:lpstr>
      <vt:lpstr>Sisteme IoT in domeniul medical </vt:lpstr>
      <vt:lpstr>Sistemul propus si implementat </vt:lpstr>
      <vt:lpstr>Cazuri de utilizare si diagrama de secvente </vt:lpstr>
      <vt:lpstr>Tehnologii folosite</vt:lpstr>
      <vt:lpstr>Backend</vt:lpstr>
      <vt:lpstr>PowerPoint 演示文稿</vt:lpstr>
      <vt:lpstr>Arduino</vt:lpstr>
      <vt:lpstr>Front-end</vt:lpstr>
      <vt:lpstr>PowerPoint 演示文稿</vt:lpstr>
      <vt:lpstr>Operatii utilizator implementate</vt:lpstr>
      <vt:lpstr>Testare, evaluare device fizic</vt:lpstr>
      <vt:lpstr>PowerPoint 演示文稿</vt:lpstr>
      <vt:lpstr>Testare, evaluare sistem software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Utilizarea in sistemul de operare windows 10</vt:lpstr>
      <vt:lpstr>PowerPoint 演示文稿</vt:lpstr>
      <vt:lpstr>Bibliografie</vt:lpstr>
      <vt:lpstr>    Va multumesc pentru atentie!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de monitorizare IoT</dc:title>
  <dc:creator/>
  <cp:lastModifiedBy>Alexandru Andercou</cp:lastModifiedBy>
  <cp:revision>28</cp:revision>
  <dcterms:created xsi:type="dcterms:W3CDTF">2023-09-06T15:21:00Z</dcterms:created>
  <dcterms:modified xsi:type="dcterms:W3CDTF">2023-09-07T04:58:12Z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D1075E14C2BA45DE818422F9F4C274CC</vt:lpwstr>
  </property>
  <property fmtid="{D5CDD505-2E9C-101B-9397-08002B2CF9AE}" pid="3" name="KSOProductBuildVer">
    <vt:lpwstr>1033-11.2.0.11225</vt:lpwstr>
  </property>
</Properties>
</file>